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C626DB0-465F-4529-902D-1454546B2B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00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DC95A7E-48CF-4296-A5E5-4A0D2C85D2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155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97432-79E8-40F6-A4F3-00CA45F948BE}" type="slidenum">
              <a:rPr lang="en-GB"/>
              <a:pPr/>
              <a:t>1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move from primary to secondary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E68E8-8639-4F36-8D44-C32469883B4E}" type="slidenum">
              <a:rPr lang="en-GB"/>
              <a:pPr/>
              <a:t>2</a:t>
            </a:fld>
            <a:endParaRPr lang="en-GB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8CFF0-0AEC-409F-AA21-5B7903841AE3}" type="slidenum">
              <a:rPr lang="en-GB"/>
              <a:pPr/>
              <a:t>3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2F8A7-1736-431B-AA17-2E31BB90B079}" type="slidenum">
              <a:rPr lang="en-GB"/>
              <a:pPr/>
              <a:t>5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11663-6C74-48C5-A60C-8D39020CD62F}" type="slidenum">
              <a:rPr lang="en-GB"/>
              <a:pPr/>
              <a:t>6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F0ED41-ABC1-4505-BFDD-173B1EEEA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0F727-A867-48F2-BC9E-77522DBCE3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B13707-E7D2-49A7-B474-A95CC30EE1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2C81B-1E42-499E-880D-76A5D6570F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54DFA-22C5-4BD8-AD72-EE8A4753B8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1FB58-4386-40AF-BF50-859D01D35F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6A567-A1A7-4C6E-88BB-08BD804CB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EA214-7237-496C-830E-EEBC67A9F84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A8404-2880-419D-A3CC-BB8E87C23C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A5DC5-37D9-43E7-A27B-2ECE65A944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62AE39-424A-448C-8B7C-6EABD46088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13892A-DEF9-4C56-9F6D-461C17CAAC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e.org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Comic Sans MS" pitchFamily="66" charset="0"/>
              </a:rPr>
              <a:t>Primary 6 Parents Information Evening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latin typeface="Comic Sans MS" pitchFamily="66" charset="0"/>
              </a:rPr>
              <a:t>Wednesday </a:t>
            </a:r>
            <a:r>
              <a:rPr lang="en-GB" dirty="0" smtClean="0">
                <a:latin typeface="Comic Sans MS" pitchFamily="66" charset="0"/>
              </a:rPr>
              <a:t>29</a:t>
            </a:r>
            <a:r>
              <a:rPr lang="en-GB" baseline="30000" dirty="0" smtClean="0">
                <a:latin typeface="Comic Sans MS" pitchFamily="66" charset="0"/>
              </a:rPr>
              <a:t>th</a:t>
            </a:r>
            <a:r>
              <a:rPr lang="en-GB" dirty="0" smtClean="0">
                <a:latin typeface="Comic Sans MS" pitchFamily="66" charset="0"/>
              </a:rPr>
              <a:t> March 2017</a:t>
            </a:r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7.00pm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203700" y="57912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Focus will be on </a:t>
            </a:r>
            <a:r>
              <a:rPr lang="en-GB" dirty="0" smtClean="0"/>
              <a:t>teaching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P6 teachers will detail the programme for </a:t>
            </a:r>
            <a:r>
              <a:rPr lang="en-GB" dirty="0" smtClean="0"/>
              <a:t>you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Remember – </a:t>
            </a:r>
            <a:r>
              <a:rPr lang="en-GB" dirty="0" smtClean="0"/>
              <a:t>the expected level for children to achieve at the end of primary school is Level 4. Much of the content of these tests are </a:t>
            </a:r>
            <a:r>
              <a:rPr lang="en-GB" dirty="0"/>
              <a:t>pitched at level 5 by AQE.</a:t>
            </a:r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>
                <a:latin typeface="Comic Sans MS" pitchFamily="66" charset="0"/>
              </a:rPr>
              <a:t>What will be happening in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 realistic </a:t>
            </a:r>
            <a:r>
              <a:rPr lang="en-US" dirty="0" smtClean="0"/>
              <a:t>– which school will suit my child best?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Remember your child is a child</a:t>
            </a:r>
            <a:r>
              <a:rPr lang="en-GB" dirty="0" smtClean="0"/>
              <a:t>!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US" dirty="0" smtClean="0"/>
              <a:t>Try to manage your own anxiety!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Life doesn’t go on hold for the next 8 months.</a:t>
            </a:r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Finally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Making the transition from primary to secondary </a:t>
            </a:r>
            <a:r>
              <a:rPr lang="en-GB" dirty="0" smtClean="0"/>
              <a:t>school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Transfer </a:t>
            </a:r>
            <a:r>
              <a:rPr lang="en-GB" dirty="0" smtClean="0"/>
              <a:t>2017/18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Preparation 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Questions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Tonight’s</a:t>
            </a:r>
            <a:r>
              <a:rPr lang="en-GB"/>
              <a:t>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GB" sz="3000" dirty="0"/>
              <a:t>No 11+ exam being organised by D E N I </a:t>
            </a:r>
            <a:endParaRPr lang="en-GB" sz="3000" dirty="0" smtClean="0"/>
          </a:p>
          <a:p>
            <a:pPr>
              <a:lnSpc>
                <a:spcPct val="80000"/>
              </a:lnSpc>
            </a:pPr>
            <a:endParaRPr lang="en-GB" sz="3000" dirty="0"/>
          </a:p>
          <a:p>
            <a:pPr>
              <a:lnSpc>
                <a:spcPct val="80000"/>
              </a:lnSpc>
            </a:pPr>
            <a:r>
              <a:rPr lang="en-GB" sz="3000" dirty="0"/>
              <a:t>No political </a:t>
            </a:r>
            <a:r>
              <a:rPr lang="en-GB" sz="3000" dirty="0" smtClean="0"/>
              <a:t>agreement</a:t>
            </a:r>
          </a:p>
          <a:p>
            <a:pPr>
              <a:lnSpc>
                <a:spcPct val="80000"/>
              </a:lnSpc>
            </a:pPr>
            <a:endParaRPr lang="en-GB" sz="3000" dirty="0"/>
          </a:p>
          <a:p>
            <a:pPr>
              <a:lnSpc>
                <a:spcPct val="80000"/>
              </a:lnSpc>
            </a:pPr>
            <a:r>
              <a:rPr lang="en-GB" sz="3000" dirty="0" smtClean="0"/>
              <a:t>Grammar </a:t>
            </a:r>
            <a:r>
              <a:rPr lang="en-GB" sz="3000" dirty="0"/>
              <a:t>schools determining their own admissions </a:t>
            </a:r>
            <a:r>
              <a:rPr lang="en-GB" sz="3000" dirty="0" smtClean="0"/>
              <a:t>criteria </a:t>
            </a:r>
            <a:r>
              <a:rPr lang="en-GB" sz="3000" dirty="0" smtClean="0">
                <a:solidFill>
                  <a:srgbClr val="FF0000"/>
                </a:solidFill>
              </a:rPr>
              <a:t>including academic selection</a:t>
            </a:r>
          </a:p>
          <a:p>
            <a:pPr>
              <a:lnSpc>
                <a:spcPct val="80000"/>
              </a:lnSpc>
            </a:pPr>
            <a:endParaRPr lang="en-GB" sz="3000" dirty="0"/>
          </a:p>
          <a:p>
            <a:pPr>
              <a:lnSpc>
                <a:spcPct val="80000"/>
              </a:lnSpc>
            </a:pPr>
            <a:r>
              <a:rPr lang="en-GB" sz="3000" dirty="0"/>
              <a:t>Secondary schools using listed criteria </a:t>
            </a:r>
            <a:r>
              <a:rPr lang="en-GB" sz="3000" dirty="0" smtClean="0"/>
              <a:t>e.g. feeder school, address etc.</a:t>
            </a:r>
          </a:p>
          <a:p>
            <a:pPr>
              <a:lnSpc>
                <a:spcPct val="80000"/>
              </a:lnSpc>
            </a:pPr>
            <a:endParaRPr lang="en-GB" sz="3000" dirty="0"/>
          </a:p>
          <a:p>
            <a:pPr>
              <a:lnSpc>
                <a:spcPct val="80000"/>
              </a:lnSpc>
            </a:pPr>
            <a:r>
              <a:rPr lang="en-GB" sz="3000" dirty="0"/>
              <a:t>Primary schools teaching </a:t>
            </a:r>
            <a:r>
              <a:rPr lang="en-GB" sz="3000" dirty="0" smtClean="0"/>
              <a:t>the Northern </a:t>
            </a:r>
            <a:r>
              <a:rPr lang="en-GB" sz="3000" dirty="0"/>
              <a:t>I</a:t>
            </a:r>
            <a:r>
              <a:rPr lang="en-GB" sz="3000" dirty="0" smtClean="0"/>
              <a:t>reland Curriculum – focus on developing skills</a:t>
            </a:r>
            <a:endParaRPr lang="en-GB" sz="3000" dirty="0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Current</a:t>
            </a:r>
            <a:r>
              <a:rPr lang="en-GB" dirty="0"/>
              <a:t> </a:t>
            </a:r>
            <a:r>
              <a:rPr lang="en-GB" dirty="0">
                <a:latin typeface="Comic Sans MS" pitchFamily="66" charset="0"/>
              </a:rPr>
              <a:t>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Grammar school: need to sit an entrance test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- either AQE or GL assessment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Secondary School</a:t>
            </a:r>
          </a:p>
          <a:p>
            <a:endParaRPr lang="en-US" dirty="0" smtClean="0"/>
          </a:p>
          <a:p>
            <a:r>
              <a:rPr lang="en-US" dirty="0" smtClean="0"/>
              <a:t>Statement of Special Educational Needs: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- decision made on school in conjunction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with Education Authority through Annual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Review (may include Ed. Psych assessment)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Pathways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61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z="2800" dirty="0"/>
              <a:t>Organised by Ltd co. set up by grammar schools ( Association for Quality Education</a:t>
            </a:r>
            <a:r>
              <a:rPr lang="en-GB" sz="2800" dirty="0" smtClean="0"/>
              <a:t>)</a:t>
            </a:r>
          </a:p>
          <a:p>
            <a:pPr marL="109728" indent="0">
              <a:lnSpc>
                <a:spcPct val="80000"/>
              </a:lnSpc>
              <a:buNone/>
            </a:pP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/>
              <a:t>Tests are called Common Entrance Assessments – they are NOT organised by CEA ( Council for Curriculum, Examinations &amp; Assessments</a:t>
            </a:r>
            <a:r>
              <a:rPr lang="en-GB" sz="2800" dirty="0" smtClean="0"/>
              <a:t>)</a:t>
            </a:r>
          </a:p>
          <a:p>
            <a:pPr marL="109728" indent="0">
              <a:lnSpc>
                <a:spcPct val="80000"/>
              </a:lnSpc>
              <a:buNone/>
            </a:pP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/>
              <a:t>They ARE based on maths &amp; </a:t>
            </a:r>
            <a:r>
              <a:rPr lang="en-GB" sz="2800" dirty="0" err="1" smtClean="0"/>
              <a:t>english</a:t>
            </a:r>
            <a:endParaRPr lang="en-GB" sz="2800" dirty="0" smtClean="0"/>
          </a:p>
          <a:p>
            <a:pPr marL="109728" indent="0">
              <a:lnSpc>
                <a:spcPct val="80000"/>
              </a:lnSpc>
              <a:buNone/>
            </a:pP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/>
              <a:t>3   1 </a:t>
            </a:r>
            <a:r>
              <a:rPr lang="en-GB" sz="2800" dirty="0" smtClean="0"/>
              <a:t>hour </a:t>
            </a:r>
            <a:r>
              <a:rPr lang="en-GB" sz="2800" dirty="0"/>
              <a:t>tests. Pupils awarded an average score based on best 2 scores</a:t>
            </a:r>
            <a:r>
              <a:rPr lang="en-GB" sz="2800" dirty="0" smtClean="0"/>
              <a:t>.</a:t>
            </a:r>
          </a:p>
          <a:p>
            <a:pPr>
              <a:lnSpc>
                <a:spcPct val="80000"/>
              </a:lnSpc>
            </a:pP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/>
              <a:t>Tests taken in grammar school on </a:t>
            </a:r>
            <a:r>
              <a:rPr lang="en-GB" sz="2800" dirty="0" smtClean="0"/>
              <a:t>Saturday </a:t>
            </a:r>
            <a:r>
              <a:rPr lang="en-GB" sz="2800" dirty="0"/>
              <a:t>mornings</a:t>
            </a:r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Comic Sans MS" pitchFamily="66" charset="0"/>
              </a:rPr>
              <a:t>Common</a:t>
            </a:r>
            <a:r>
              <a:rPr lang="en-GB"/>
              <a:t> </a:t>
            </a:r>
            <a:r>
              <a:rPr lang="en-GB">
                <a:latin typeface="Comic Sans MS" pitchFamily="66" charset="0"/>
              </a:rPr>
              <a:t>Entrance Assessments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Dates – </a:t>
            </a:r>
            <a:r>
              <a:rPr lang="en-GB" sz="2800" dirty="0" smtClean="0"/>
              <a:t>11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, 25th </a:t>
            </a:r>
            <a:r>
              <a:rPr lang="en-GB" sz="2800" dirty="0"/>
              <a:t>November </a:t>
            </a:r>
            <a:r>
              <a:rPr lang="en-GB" sz="2800" dirty="0" smtClean="0"/>
              <a:t>2017</a:t>
            </a:r>
          </a:p>
          <a:p>
            <a:pPr marL="1828800" lvl="4" indent="0">
              <a:lnSpc>
                <a:spcPct val="90000"/>
              </a:lnSpc>
              <a:buNone/>
            </a:pPr>
            <a:r>
              <a:rPr lang="en-GB" sz="2800" dirty="0" smtClean="0"/>
              <a:t>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December 2017</a:t>
            </a:r>
            <a:endParaRPr lang="en-GB" sz="2800" dirty="0"/>
          </a:p>
          <a:p>
            <a:pPr marL="1828800" lvl="4" indent="0">
              <a:lnSpc>
                <a:spcPct val="90000"/>
              </a:lnSpc>
              <a:buNone/>
            </a:pPr>
            <a:r>
              <a:rPr lang="en-GB" sz="2800" dirty="0" smtClean="0"/>
              <a:t>            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Cost – </a:t>
            </a:r>
            <a:r>
              <a:rPr lang="en-GB" sz="2800" dirty="0" smtClean="0"/>
              <a:t>£46 (except for pupils on FSM)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Applications </a:t>
            </a:r>
            <a:r>
              <a:rPr lang="en-GB" sz="2800" dirty="0"/>
              <a:t>– </a:t>
            </a:r>
            <a:r>
              <a:rPr lang="en-GB" sz="2800" dirty="0" smtClean="0"/>
              <a:t>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May </a:t>
            </a:r>
            <a:r>
              <a:rPr lang="en-GB" sz="2800" dirty="0"/>
              <a:t>– </a:t>
            </a:r>
            <a:r>
              <a:rPr lang="en-GB" sz="2800" dirty="0" smtClean="0"/>
              <a:t>8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Forms available from grammar schools or website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AQE </a:t>
            </a:r>
            <a:r>
              <a:rPr lang="en-GB" sz="2800" dirty="0"/>
              <a:t>website – </a:t>
            </a:r>
            <a:r>
              <a:rPr lang="en-GB" sz="2800" dirty="0" smtClean="0">
                <a:hlinkClick r:id="rId3"/>
              </a:rPr>
              <a:t>www.aqe.org.uk</a:t>
            </a:r>
            <a:r>
              <a:rPr lang="en-GB" sz="2800" dirty="0" smtClean="0"/>
              <a:t>: useful parent’s guide</a:t>
            </a:r>
            <a:endParaRPr lang="en-GB" sz="2800" dirty="0"/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C E 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You decide if you want your child to take the tests</a:t>
            </a:r>
          </a:p>
          <a:p>
            <a:r>
              <a:rPr lang="en-GB" sz="2800" dirty="0"/>
              <a:t>You must get the application form</a:t>
            </a:r>
          </a:p>
          <a:p>
            <a:r>
              <a:rPr lang="en-GB" sz="2800" dirty="0"/>
              <a:t>You must complete it and return it with the fee to AQE</a:t>
            </a:r>
          </a:p>
          <a:p>
            <a:r>
              <a:rPr lang="en-GB" sz="2800" dirty="0"/>
              <a:t>You decide where your child will take the </a:t>
            </a:r>
            <a:r>
              <a:rPr lang="en-GB" sz="2800" dirty="0" smtClean="0"/>
              <a:t>tests</a:t>
            </a:r>
            <a:endParaRPr lang="en-GB" sz="2800" dirty="0"/>
          </a:p>
          <a:p>
            <a:r>
              <a:rPr lang="en-GB" sz="2800" dirty="0"/>
              <a:t>Please tell us if your child is/is not taking the </a:t>
            </a:r>
            <a:r>
              <a:rPr lang="en-GB" sz="2800" dirty="0" smtClean="0"/>
              <a:t>tests (slip to return to class teacher)</a:t>
            </a:r>
          </a:p>
          <a:p>
            <a:pPr marL="109728" indent="0">
              <a:buNone/>
            </a:pPr>
            <a:endParaRPr lang="en-GB" sz="2800" dirty="0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YOUR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dirty="0"/>
              <a:t>AQE currently have a policy with respect to special </a:t>
            </a:r>
            <a:r>
              <a:rPr lang="en-GB" sz="2400" dirty="0" smtClean="0"/>
              <a:t>circumstances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/>
              <a:t>Separate body to deal with </a:t>
            </a:r>
            <a:r>
              <a:rPr lang="en-GB" sz="2400" dirty="0" smtClean="0"/>
              <a:t>issues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/>
              <a:t>3 areas of special </a:t>
            </a:r>
            <a:r>
              <a:rPr lang="en-GB" sz="2400" dirty="0" smtClean="0"/>
              <a:t>circumstances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/>
              <a:t>- </a:t>
            </a:r>
            <a:r>
              <a:rPr lang="en-GB" sz="2400" i="1" dirty="0" smtClean="0"/>
              <a:t>access </a:t>
            </a:r>
            <a:r>
              <a:rPr lang="en-GB" sz="2400" i="1" dirty="0" smtClean="0">
                <a:solidFill>
                  <a:srgbClr val="FF0000"/>
                </a:solidFill>
              </a:rPr>
              <a:t>(before the test)</a:t>
            </a:r>
            <a:r>
              <a:rPr lang="en-GB" sz="2400" i="1" dirty="0" smtClean="0"/>
              <a:t> </a:t>
            </a:r>
            <a:endParaRPr lang="en-GB" sz="2400" i="1" dirty="0"/>
          </a:p>
          <a:p>
            <a:pPr>
              <a:lnSpc>
                <a:spcPct val="80000"/>
              </a:lnSpc>
            </a:pPr>
            <a:r>
              <a:rPr lang="en-GB" sz="2400" i="1" dirty="0"/>
              <a:t>- special </a:t>
            </a:r>
            <a:r>
              <a:rPr lang="en-GB" sz="2400" i="1" dirty="0" smtClean="0"/>
              <a:t>circumstances (after the results)</a:t>
            </a:r>
            <a:endParaRPr lang="en-GB" sz="2400" i="1" dirty="0"/>
          </a:p>
          <a:p>
            <a:pPr>
              <a:lnSpc>
                <a:spcPct val="80000"/>
              </a:lnSpc>
            </a:pPr>
            <a:r>
              <a:rPr lang="en-GB" sz="2400" i="1" dirty="0"/>
              <a:t>- special </a:t>
            </a:r>
            <a:r>
              <a:rPr lang="en-GB" sz="2400" i="1" dirty="0" smtClean="0"/>
              <a:t>provision (after the results)</a:t>
            </a:r>
            <a:endParaRPr lang="en-GB" sz="2400" i="1" dirty="0"/>
          </a:p>
          <a:p>
            <a:pPr>
              <a:lnSpc>
                <a:spcPct val="80000"/>
              </a:lnSpc>
            </a:pPr>
            <a:r>
              <a:rPr lang="en-GB" sz="2400" dirty="0"/>
              <a:t>All requests </a:t>
            </a:r>
            <a:r>
              <a:rPr lang="en-GB" sz="2400" dirty="0" smtClean="0"/>
              <a:t>for special access lodged </a:t>
            </a:r>
            <a:r>
              <a:rPr lang="en-GB" sz="2400" dirty="0"/>
              <a:t>by </a:t>
            </a:r>
            <a:r>
              <a:rPr lang="en-GB" sz="2400" dirty="0" smtClean="0"/>
              <a:t>  </a:t>
            </a:r>
            <a:r>
              <a:rPr lang="en-GB" sz="2400" dirty="0"/>
              <a:t>September </a:t>
            </a:r>
            <a:r>
              <a:rPr lang="en-GB" sz="2400" dirty="0" smtClean="0"/>
              <a:t>2017</a:t>
            </a:r>
            <a:endParaRPr lang="en-GB" sz="2400" dirty="0"/>
          </a:p>
          <a:p>
            <a:pPr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/>
              <a:t>Major Change – YOU, the parent do this – not the primary school</a:t>
            </a:r>
            <a:r>
              <a:rPr lang="en-GB" sz="2400" dirty="0" smtClean="0"/>
              <a:t>. </a:t>
            </a:r>
            <a:r>
              <a:rPr lang="en-GB" sz="2400" dirty="0" smtClean="0">
                <a:solidFill>
                  <a:srgbClr val="FF0000"/>
                </a:solidFill>
              </a:rPr>
              <a:t>Tick the box on the registration form if you want to apply for special access.</a:t>
            </a:r>
            <a:endParaRPr lang="en-GB" sz="2400" dirty="0"/>
          </a:p>
          <a:p>
            <a:pPr>
              <a:lnSpc>
                <a:spcPct val="80000"/>
              </a:lnSpc>
            </a:pPr>
            <a:endParaRPr lang="en-GB" sz="2400" i="1" dirty="0"/>
          </a:p>
          <a:p>
            <a:pPr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endParaRPr lang="en-GB" sz="2400" i="1" dirty="0"/>
          </a:p>
        </p:txBody>
      </p:sp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Special Circumstances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 </a:t>
            </a:r>
            <a:r>
              <a:rPr lang="en-GB" dirty="0"/>
              <a:t>a moment you will hear from P6 teachers on how you can prepare your child for the move to the next level in their </a:t>
            </a:r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>
                <a:latin typeface="Comic Sans MS" pitchFamily="66" charset="0"/>
              </a:rPr>
              <a:t>How  parents can assist with preparation for transfer to secondary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</TotalTime>
  <Words>528</Words>
  <Application>Microsoft Office PowerPoint</Application>
  <PresentationFormat>On-screen Show (4:3)</PresentationFormat>
  <Paragraphs>91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Primary 6 Parents Information Evening</vt:lpstr>
      <vt:lpstr>Tonight’s Meeting</vt:lpstr>
      <vt:lpstr>Current situation</vt:lpstr>
      <vt:lpstr>3 Pathways</vt:lpstr>
      <vt:lpstr>Common Entrance Assessments</vt:lpstr>
      <vt:lpstr>C E A 2</vt:lpstr>
      <vt:lpstr>YOUR RESPONSIBILITIES</vt:lpstr>
      <vt:lpstr>Special Circumstances</vt:lpstr>
      <vt:lpstr>How  parents can assist with preparation for transfer to secondary school</vt:lpstr>
      <vt:lpstr>What will be happening in school</vt:lpstr>
      <vt:lpstr>Finally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6 Parents Information Evening</dc:title>
  <dc:creator>dhewitt467</dc:creator>
  <cp:lastModifiedBy>K Oliver</cp:lastModifiedBy>
  <cp:revision>16</cp:revision>
  <dcterms:created xsi:type="dcterms:W3CDTF">2009-04-20T18:53:02Z</dcterms:created>
  <dcterms:modified xsi:type="dcterms:W3CDTF">2017-03-30T12:23:05Z</dcterms:modified>
</cp:coreProperties>
</file>